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63" r:id="rId3"/>
    <p:sldId id="272" r:id="rId4"/>
    <p:sldId id="290" r:id="rId5"/>
    <p:sldId id="274" r:id="rId6"/>
    <p:sldId id="271" r:id="rId7"/>
    <p:sldId id="276" r:id="rId8"/>
    <p:sldId id="277" r:id="rId9"/>
    <p:sldId id="278" r:id="rId10"/>
    <p:sldId id="284" r:id="rId11"/>
    <p:sldId id="285" r:id="rId12"/>
    <p:sldId id="286" r:id="rId13"/>
    <p:sldId id="287" r:id="rId14"/>
    <p:sldId id="279" r:id="rId15"/>
    <p:sldId id="281" r:id="rId16"/>
    <p:sldId id="282" r:id="rId17"/>
    <p:sldId id="283" r:id="rId18"/>
    <p:sldId id="280" r:id="rId19"/>
    <p:sldId id="288" r:id="rId20"/>
    <p:sldId id="29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0" autoAdjust="0"/>
    <p:restoredTop sz="91458"/>
  </p:normalViewPr>
  <p:slideViewPr>
    <p:cSldViewPr snapToGrid="0">
      <p:cViewPr varScale="1">
        <p:scale>
          <a:sx n="73" d="100"/>
          <a:sy n="73" d="100"/>
        </p:scale>
        <p:origin x="20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\Documents\space%20gra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\Documents\space%20gra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\Documents\space%20gra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\Documents\space%20gra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Question 6: How Interested Were You in Computer Science Before Presentation?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996621781500597E-2"/>
          <c:y val="0.11148220064724899"/>
          <c:w val="0.95200337821849901"/>
          <c:h val="0.54949152715133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Sheet2!$A$37</c:f>
              <c:strCache>
                <c:ptCount val="1"/>
                <c:pt idx="0">
                  <c:v>Very interested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Sheet2!$B$37:$L$37</c15:sqref>
                  </c15:fullRef>
                </c:ext>
              </c:extLst>
              <c:f>(Sheet2!$B$37,Sheet2!$F$37,Sheet2!$I$37,Sheet2!$L$37)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Sheet2!$A$38</c:f>
              <c:strCache>
                <c:ptCount val="1"/>
                <c:pt idx="0">
                  <c:v>Interested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Sheet2!$B$38:$L$38</c15:sqref>
                  </c15:fullRef>
                </c:ext>
              </c:extLst>
              <c:f>(Sheet2!$B$38,Sheet2!$F$38,Sheet2!$I$38,Sheet2!$L$38)</c:f>
              <c:numCache>
                <c:formatCode>General</c:formatCode>
                <c:ptCount val="4"/>
                <c:pt idx="0">
                  <c:v>22</c:v>
                </c:pt>
                <c:pt idx="1">
                  <c:v>8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Sheet2!$A$39</c:f>
              <c:strCache>
                <c:ptCount val="1"/>
                <c:pt idx="0">
                  <c:v>Neutral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Sheet2!$B$39:$L$39</c15:sqref>
                  </c15:fullRef>
                </c:ext>
              </c:extLst>
              <c:f>(Sheet2!$B$39,Sheet2!$F$39,Sheet2!$I$39,Sheet2!$L$39)</c:f>
              <c:numCache>
                <c:formatCode>General</c:formatCode>
                <c:ptCount val="4"/>
                <c:pt idx="0">
                  <c:v>26</c:v>
                </c:pt>
                <c:pt idx="1">
                  <c:v>17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Sheet2!$A$40</c:f>
              <c:strCache>
                <c:ptCount val="1"/>
                <c:pt idx="0">
                  <c:v>Not interested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Sheet2!$B$40:$L$40</c15:sqref>
                  </c15:fullRef>
                </c:ext>
              </c:extLst>
              <c:f>(Sheet2!$B$40,Sheet2!$F$40,Sheet2!$I$40,Sheet2!$L$40)</c:f>
              <c:numCache>
                <c:formatCode>General</c:formatCode>
                <c:ptCount val="4"/>
                <c:pt idx="0">
                  <c:v>28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Sheet2!$A$41</c:f>
              <c:strCache>
                <c:ptCount val="1"/>
                <c:pt idx="0">
                  <c:v>Completely uninterested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Sheet2!$B$41:$L$41</c15:sqref>
                  </c15:fullRef>
                </c:ext>
              </c:extLst>
              <c:f>(Sheet2!$B$41,Sheet2!$F$41,Sheet2!$I$41,Sheet2!$L$41)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3476760"/>
        <c:axId val="223472448"/>
      </c:barChart>
      <c:catAx>
        <c:axId val="223476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Grade</a:t>
                </a:r>
              </a:p>
            </c:rich>
          </c:tx>
          <c:layout>
            <c:manualLayout>
              <c:xMode val="edge"/>
              <c:yMode val="edge"/>
              <c:x val="0.50242809940095201"/>
              <c:y val="0.7122184117512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2448"/>
        <c:crosses val="autoZero"/>
        <c:auto val="1"/>
        <c:lblAlgn val="ctr"/>
        <c:lblOffset val="100"/>
        <c:noMultiLvlLbl val="0"/>
      </c:catAx>
      <c:valAx>
        <c:axId val="2234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Question 7: How Interested Are You In Computer Science After Presentation?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Sheet2!$A$45</c:f>
              <c:strCache>
                <c:ptCount val="1"/>
                <c:pt idx="0">
                  <c:v>Very interested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Sheet2!$B$45:$L$45</c15:sqref>
                  </c15:fullRef>
                </c:ext>
              </c:extLst>
              <c:f>(Sheet2!$B$45,Sheet2!$F$45,Sheet2!$I$45,Sheet2!$L$45)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Sheet2!$A$46</c:f>
              <c:strCache>
                <c:ptCount val="1"/>
                <c:pt idx="0">
                  <c:v>Interested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Sheet2!$B$46:$L$46</c15:sqref>
                  </c15:fullRef>
                </c:ext>
              </c:extLst>
              <c:f>(Sheet2!$B$46,Sheet2!$F$46,Sheet2!$I$46,Sheet2!$L$46)</c:f>
              <c:numCache>
                <c:formatCode>General</c:formatCode>
                <c:ptCount val="4"/>
                <c:pt idx="0">
                  <c:v>41</c:v>
                </c:pt>
                <c:pt idx="1">
                  <c:v>16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Sheet2!$A$47</c:f>
              <c:strCache>
                <c:ptCount val="1"/>
                <c:pt idx="0">
                  <c:v>Neutral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Sheet2!$B$47:$L$47</c15:sqref>
                  </c15:fullRef>
                </c:ext>
              </c:extLst>
              <c:f>(Sheet2!$B$47,Sheet2!$F$47,Sheet2!$I$47,Sheet2!$L$47)</c:f>
              <c:numCache>
                <c:formatCode>General</c:formatCode>
                <c:ptCount val="4"/>
                <c:pt idx="0">
                  <c:v>31</c:v>
                </c:pt>
                <c:pt idx="1">
                  <c:v>11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Sheet2!$A$48</c:f>
              <c:strCache>
                <c:ptCount val="1"/>
                <c:pt idx="0">
                  <c:v>Not interested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Sheet2!$B$48:$L$48</c15:sqref>
                  </c15:fullRef>
                </c:ext>
              </c:extLst>
              <c:f>(Sheet2!$B$48,Sheet2!$F$48,Sheet2!$I$48,Sheet2!$L$48)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Sheet2!$A$49</c:f>
              <c:strCache>
                <c:ptCount val="1"/>
                <c:pt idx="0">
                  <c:v>Completely Uninterested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Sheet2!$B$49:$L$49</c15:sqref>
                  </c15:fullRef>
                </c:ext>
              </c:extLst>
              <c:f>(Sheet2!$B$49,Sheet2!$F$49,Sheet2!$I$49,Sheet2!$L$49)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3472840"/>
        <c:axId val="223473232"/>
      </c:barChart>
      <c:catAx>
        <c:axId val="223472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3232"/>
        <c:crosses val="autoZero"/>
        <c:auto val="1"/>
        <c:lblAlgn val="ctr"/>
        <c:lblOffset val="100"/>
        <c:noMultiLvlLbl val="0"/>
      </c:catAx>
      <c:valAx>
        <c:axId val="22347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130" dirty="0" smtClean="0"/>
              <a:t>Question</a:t>
            </a:r>
            <a:r>
              <a:rPr lang="en-US" sz="2130" baseline="0" dirty="0" smtClean="0"/>
              <a:t> 1: </a:t>
            </a:r>
            <a:r>
              <a:rPr lang="en-US" sz="2130" dirty="0" smtClean="0"/>
              <a:t>What </a:t>
            </a:r>
            <a:r>
              <a:rPr lang="en-US" sz="2130" dirty="0"/>
              <a:t>Was Your Favorite Part of The Activities?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Sheet1!$B$3:$L$3</c15:sqref>
                  </c15:fullRef>
                </c:ext>
              </c:extLst>
              <c:f>(Sheet1!$B$3,Sheet1!$F$3,Sheet1!$I$3,Sheet1!$L$3)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Binary Activity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Sheet1!$B$4:$L$4</c15:sqref>
                  </c15:fullRef>
                </c:ext>
              </c:extLst>
              <c:f>(Sheet1!$B$4,Sheet1!$F$4,Sheet1!$I$4,Sheet1!$L$4)</c:f>
              <c:numCache>
                <c:formatCode>General</c:formatCode>
                <c:ptCount val="4"/>
                <c:pt idx="0">
                  <c:v>34</c:v>
                </c:pt>
                <c:pt idx="1">
                  <c:v>18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DNA Subway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Sheet1!$B$5:$L$5</c15:sqref>
                  </c15:fullRef>
                </c:ext>
              </c:extLst>
              <c:f>(Sheet1!$B$5,Sheet1!$F$5,Sheet1!$I$5,Sheet1!$L$5)</c:f>
              <c:numCache>
                <c:formatCode>General</c:formatCode>
                <c:ptCount val="4"/>
                <c:pt idx="0">
                  <c:v>16</c:v>
                </c:pt>
                <c:pt idx="1">
                  <c:v>8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New Information/Science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Sheet1!$B$6:$L$6</c15:sqref>
                  </c15:fullRef>
                </c:ext>
              </c:extLst>
              <c:f>(Sheet1!$B$6,Sheet1!$F$6,Sheet1!$I$6,Sheet1!$L$6)</c:f>
              <c:numCache>
                <c:formatCode>General</c:formatCode>
                <c:ptCount val="4"/>
                <c:pt idx="0">
                  <c:v>17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Presentation/Format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Sheet1!$B$7:$L$7</c15:sqref>
                  </c15:fullRef>
                </c:ext>
              </c:extLst>
              <c:f>(Sheet1!$B$7,Sheet1!$F$7,Sheet1!$I$7,Sheet1!$L$7)</c:f>
              <c:numCache>
                <c:formatCode>General</c:formatCode>
                <c:ptCount val="4"/>
                <c:pt idx="0">
                  <c:v>18</c:v>
                </c:pt>
                <c:pt idx="1">
                  <c:v>5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Candy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Sheet1!$B$8:$L$8</c15:sqref>
                  </c15:fullRef>
                </c:ext>
              </c:extLst>
              <c:f>(Sheet1!$B$8,Sheet1!$F$8,Sheet1!$I$8,Sheet1!$L$8)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Blank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Sheet1!$B$9:$L$9</c15:sqref>
                  </c15:fullRef>
                </c:ext>
              </c:extLst>
              <c:f>(Sheet1!$B$9,Sheet1!$F$9,Sheet1!$I$9,Sheet1!$L$9)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Nothing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Sheet1!$B$2:$L$2</c15:sqref>
                  </c15:fullRef>
                </c:ext>
              </c:extLst>
              <c:f>(Sheet1!$B$2,Sheet1!$F$2,Sheet1!$I$2,Sheet1!$L$2)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Sheet1!$B$10:$L$10</c15:sqref>
                  </c15:fullRef>
                </c:ext>
              </c:extLst>
              <c:f>(Sheet1!$B$10,Sheet1!$F$10,Sheet1!$I$10,Sheet1!$L$10)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3479504"/>
        <c:axId val="223474016"/>
      </c:barChart>
      <c:catAx>
        <c:axId val="22347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4016"/>
        <c:crosses val="autoZero"/>
        <c:auto val="1"/>
        <c:lblAlgn val="ctr"/>
        <c:lblOffset val="100"/>
        <c:noMultiLvlLbl val="0"/>
      </c:catAx>
      <c:valAx>
        <c:axId val="22347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130" dirty="0"/>
              <a:t>Question 2: Did You Learn Something New?</a:t>
            </a:r>
          </a:p>
        </c:rich>
      </c:tx>
      <c:layout>
        <c:manualLayout>
          <c:xMode val="edge"/>
          <c:yMode val="edge"/>
          <c:x val="0.149666666666667"/>
          <c:y val="1.388888888888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Sheet1!$A$13</c:f>
              <c:strCache>
                <c:ptCount val="1"/>
                <c:pt idx="0">
                  <c:v>Yes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Sheet1!$B$12:$L$12</c15:sqref>
                  </c15:fullRef>
                </c:ext>
              </c:extLst>
              <c:f>(Sheet1!$B$12,Sheet1!$F$12,Sheet1!$I$12,Sheet1!$L$12)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Sheet1!$B$13:$L$13</c15:sqref>
                  </c15:fullRef>
                </c:ext>
              </c:extLst>
              <c:f>(Sheet1!$B$13,Sheet1!$F$13,Sheet1!$I$13,Sheet1!$L$13)</c:f>
              <c:numCache>
                <c:formatCode>General</c:formatCode>
                <c:ptCount val="4"/>
                <c:pt idx="0">
                  <c:v>84</c:v>
                </c:pt>
                <c:pt idx="1">
                  <c:v>36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Sheet1!$A$14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Sheet1!$B$12:$L$12</c15:sqref>
                  </c15:fullRef>
                </c:ext>
              </c:extLst>
              <c:f>(Sheet1!$B$12,Sheet1!$F$12,Sheet1!$I$12,Sheet1!$L$12)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Sheet1!$B$14:$L$14</c15:sqref>
                  </c15:fullRef>
                </c:ext>
              </c:extLst>
              <c:f>(Sheet1!$B$14,Sheet1!$F$14,Sheet1!$I$14,Sheet1!$L$14)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Sheet1!$A$15</c:f>
              <c:strCache>
                <c:ptCount val="1"/>
                <c:pt idx="0">
                  <c:v>Blank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Sheet1!$B$12:$L$12</c15:sqref>
                  </c15:fullRef>
                </c:ext>
              </c:extLst>
              <c:f>(Sheet1!$B$12,Sheet1!$F$12,Sheet1!$I$12,Sheet1!$L$12)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Sheet1!$B$15:$L$15</c15:sqref>
                  </c15:fullRef>
                </c:ext>
              </c:extLst>
              <c:f>(Sheet1!$B$15,Sheet1!$F$15,Sheet1!$I$15,Sheet1!$L$15)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Sheet1!$A$16</c:f>
              <c:strCache>
                <c:ptCount val="1"/>
                <c:pt idx="0">
                  <c:v>Incomplete/unrelated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Sheet1!$B$12:$L$12</c15:sqref>
                  </c15:fullRef>
                </c:ext>
              </c:extLst>
              <c:f>(Sheet1!$B$12,Sheet1!$F$12,Sheet1!$I$12,Sheet1!$L$12)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Sheet1!$B$16:$L$16</c15:sqref>
                  </c15:fullRef>
                </c:ext>
              </c:extLst>
              <c:f>(Sheet1!$B$16,Sheet1!$F$16,Sheet1!$I$16,Sheet1!$L$16)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3475584"/>
        <c:axId val="223476368"/>
      </c:barChart>
      <c:catAx>
        <c:axId val="22347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Grade</a:t>
                </a:r>
              </a:p>
            </c:rich>
          </c:tx>
          <c:layout>
            <c:manualLayout>
              <c:xMode val="edge"/>
              <c:yMode val="edge"/>
              <c:x val="0.45321000228843"/>
              <c:y val="0.830458410646111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6368"/>
        <c:crosses val="autoZero"/>
        <c:auto val="1"/>
        <c:lblAlgn val="ctr"/>
        <c:lblOffset val="100"/>
        <c:noMultiLvlLbl val="0"/>
      </c:catAx>
      <c:valAx>
        <c:axId val="22347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7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Question 3: What </a:t>
            </a:r>
            <a:r>
              <a:rPr lang="en-US" dirty="0"/>
              <a:t>Was Your Favorite Part of The Presentation?</a:t>
            </a:r>
          </a:p>
        </c:rich>
      </c:tx>
      <c:layout>
        <c:manualLayout>
          <c:xMode val="edge"/>
          <c:yMode val="edge"/>
          <c:x val="0.12676120979475999"/>
          <c:y val="2.90858733691919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Binary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Sheet1!$B$18:$L$18</c15:sqref>
                  </c15:fullRef>
                </c:ext>
              </c:extLst>
              <c:f>(Sheet1!$B$18,Sheet1!$F$18,Sheet1!$I$18,Sheet1!$L$18)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Sheet1!$B$19:$L$19</c15:sqref>
                  </c15:fullRef>
                </c:ext>
              </c:extLst>
              <c:f>(Sheet1!$B$19,Sheet1!$F$19,Sheet1!$I$19,Sheet1!$L$19)</c:f>
              <c:numCache>
                <c:formatCode>General</c:formatCode>
                <c:ptCount val="4"/>
                <c:pt idx="0">
                  <c:v>31</c:v>
                </c:pt>
                <c:pt idx="1">
                  <c:v>18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DNA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Sheet1!$B$18:$L$18</c15:sqref>
                  </c15:fullRef>
                </c:ext>
              </c:extLst>
              <c:f>(Sheet1!$B$18,Sheet1!$F$18,Sheet1!$I$18,Sheet1!$L$18)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Sheet1!$B$20:$L$20</c15:sqref>
                  </c15:fullRef>
                </c:ext>
              </c:extLst>
              <c:f>(Sheet1!$B$20,Sheet1!$F$20,Sheet1!$I$20,Sheet1!$L$20)</c:f>
              <c:numCache>
                <c:formatCode>General</c:formatCode>
                <c:ptCount val="4"/>
                <c:pt idx="0">
                  <c:v>29</c:v>
                </c:pt>
                <c:pt idx="1">
                  <c:v>7</c:v>
                </c:pt>
                <c:pt idx="2">
                  <c:v>11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Science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Sheet1!$B$18:$L$18</c15:sqref>
                  </c15:fullRef>
                </c:ext>
              </c:extLst>
              <c:f>(Sheet1!$B$18,Sheet1!$F$18,Sheet1!$I$18,Sheet1!$L$18)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Sheet1!$B$21:$L$21</c15:sqref>
                  </c15:fullRef>
                </c:ext>
              </c:extLst>
              <c:f>(Sheet1!$B$21,Sheet1!$F$21,Sheet1!$I$21,Sheet1!$L$21)</c:f>
              <c:numCache>
                <c:formatCode>General</c:formatCode>
                <c:ptCount val="4"/>
                <c:pt idx="0">
                  <c:v>22</c:v>
                </c:pt>
                <c:pt idx="1">
                  <c:v>8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Sheet1!$A$22</c:f>
              <c:strCache>
                <c:ptCount val="1"/>
                <c:pt idx="0">
                  <c:v>Blank/Nothing/Don't Know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Sheet1!$B$18:$L$18</c15:sqref>
                  </c15:fullRef>
                </c:ext>
              </c:extLst>
              <c:f>(Sheet1!$B$18,Sheet1!$F$18,Sheet1!$I$18,Sheet1!$L$18)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Sheet1!$B$22:$L$22</c15:sqref>
                  </c15:fullRef>
                </c:ext>
              </c:extLst>
              <c:f>(Sheet1!$B$22,Sheet1!$F$22,Sheet1!$I$22,Sheet1!$L$22)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5433912"/>
        <c:axId val="155435480"/>
      </c:barChart>
      <c:catAx>
        <c:axId val="155433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Grade</a:t>
                </a:r>
              </a:p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0.480453289846416"/>
              <c:y val="0.819076325034252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35480"/>
        <c:crosses val="autoZero"/>
        <c:auto val="1"/>
        <c:lblAlgn val="ctr"/>
        <c:lblOffset val="100"/>
        <c:noMultiLvlLbl val="0"/>
      </c:catAx>
      <c:valAx>
        <c:axId val="15543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3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130" dirty="0" smtClean="0"/>
              <a:t>Question 4: How </a:t>
            </a:r>
            <a:r>
              <a:rPr lang="en-US" sz="2130" dirty="0"/>
              <a:t>Was The Topic Presented?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Very Well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Sheet1!$B$24:$L$24</c15:sqref>
                  </c15:fullRef>
                </c:ext>
              </c:extLst>
              <c:f>(Sheet1!$B$24,Sheet1!$F$24,Sheet1!$I$24,Sheet1!$L$24)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Sheet1!$B$25:$L$25</c15:sqref>
                  </c15:fullRef>
                </c:ext>
              </c:extLst>
              <c:f>(Sheet1!$B$25,Sheet1!$F$25,Sheet1!$I$25,Sheet1!$L$25)</c:f>
              <c:numCache>
                <c:formatCode>General</c:formatCode>
                <c:ptCount val="4"/>
                <c:pt idx="0">
                  <c:v>68</c:v>
                </c:pt>
                <c:pt idx="1">
                  <c:v>30</c:v>
                </c:pt>
                <c:pt idx="2">
                  <c:v>25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Good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Sheet1!$B$24:$L$24</c15:sqref>
                  </c15:fullRef>
                </c:ext>
              </c:extLst>
              <c:f>(Sheet1!$B$24,Sheet1!$F$24,Sheet1!$I$24,Sheet1!$L$24)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Sheet1!$B$26:$L$26</c15:sqref>
                  </c15:fullRef>
                </c:ext>
              </c:extLst>
              <c:f>(Sheet1!$B$26,Sheet1!$F$26,Sheet1!$I$26,Sheet1!$L$26)</c:f>
              <c:numCache>
                <c:formatCode>General</c:formatCode>
                <c:ptCount val="4"/>
                <c:pt idx="0">
                  <c:v>20</c:v>
                </c:pt>
                <c:pt idx="1">
                  <c:v>9</c:v>
                </c:pt>
                <c:pt idx="2">
                  <c:v>4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Okay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Sheet1!$B$24:$L$24</c15:sqref>
                  </c15:fullRef>
                </c:ext>
              </c:extLst>
              <c:f>(Sheet1!$B$24,Sheet1!$F$24,Sheet1!$I$24,Sheet1!$L$24)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Sheet1!$B$27:$L$27</c15:sqref>
                  </c15:fullRef>
                </c:ext>
              </c:extLst>
              <c:f>(Sheet1!$B$27,Sheet1!$F$27,Sheet1!$I$27,Sheet1!$L$27)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Sheet1!$A$28</c:f>
              <c:strCache>
                <c:ptCount val="1"/>
                <c:pt idx="0">
                  <c:v>Not Good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Sheet1!$B$24:$L$24</c15:sqref>
                  </c15:fullRef>
                </c:ext>
              </c:extLst>
              <c:f>(Sheet1!$B$24,Sheet1!$F$24,Sheet1!$I$24,Sheet1!$L$24)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Sheet1!$B$28:$L$28</c15:sqref>
                  </c15:fullRef>
                </c:ext>
              </c:extLst>
              <c:f>(Sheet1!$B$28,Sheet1!$F$28,Sheet1!$I$28,Sheet1!$L$28)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Sheet1!$A$29</c:f>
              <c:strCache>
                <c:ptCount val="1"/>
                <c:pt idx="0">
                  <c:v>Terribly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Sheet1!$B$24:$L$24</c15:sqref>
                  </c15:fullRef>
                </c:ext>
              </c:extLst>
              <c:f>(Sheet1!$B$24,Sheet1!$F$24,Sheet1!$I$24,Sheet1!$L$24)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Sheet1!$B$29:$L$29</c15:sqref>
                  </c15:fullRef>
                </c:ext>
              </c:extLst>
              <c:f>(Sheet1!$B$29,Sheet1!$F$29,Sheet1!$I$29,Sheet1!$L$29)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3371024"/>
        <c:axId val="224595024"/>
      </c:barChart>
      <c:catAx>
        <c:axId val="15337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95024"/>
        <c:crosses val="autoZero"/>
        <c:auto val="1"/>
        <c:lblAlgn val="ctr"/>
        <c:lblOffset val="100"/>
        <c:noMultiLvlLbl val="0"/>
      </c:catAx>
      <c:valAx>
        <c:axId val="22459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7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Question</a:t>
            </a:r>
            <a:r>
              <a:rPr lang="en-US" baseline="0" dirty="0" smtClean="0"/>
              <a:t> 5: </a:t>
            </a:r>
            <a:r>
              <a:rPr lang="en-US" dirty="0" smtClean="0"/>
              <a:t>What </a:t>
            </a:r>
            <a:r>
              <a:rPr lang="en-US" dirty="0"/>
              <a:t>Could Have Been Improved?</a:t>
            </a:r>
          </a:p>
        </c:rich>
      </c:tx>
      <c:layout>
        <c:manualLayout>
          <c:xMode val="edge"/>
          <c:yMode val="edge"/>
          <c:x val="0.22541857891240299"/>
          <c:y val="6.798717629806430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More Activities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Sheet1!$B$31:$L$31</c15:sqref>
                  </c15:fullRef>
                </c:ext>
              </c:extLst>
              <c:f>(Sheet1!$B$31,Sheet1!$F$31,Sheet1!$I$31,Sheet1!$L$31)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Sheet1!$B$32:$L$32</c15:sqref>
                  </c15:fullRef>
                </c:ext>
              </c:extLst>
              <c:f>(Sheet1!$B$32,Sheet1!$F$32,Sheet1!$I$32,Sheet1!$L$32)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More Time for Questions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Sheet1!$B$31:$L$31</c15:sqref>
                  </c15:fullRef>
                </c:ext>
              </c:extLst>
              <c:f>(Sheet1!$B$31,Sheet1!$F$31,Sheet1!$I$31,Sheet1!$L$31)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Sheet1!$B$33:$L$33</c15:sqref>
                  </c15:fullRef>
                </c:ext>
              </c:extLst>
              <c:f>(Sheet1!$B$33,Sheet1!$F$33,Sheet1!$I$33,Sheet1!$L$33)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Sheet1!$A$34</c:f>
              <c:strCache>
                <c:ptCount val="1"/>
                <c:pt idx="0">
                  <c:v>Nothing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Sheet1!$B$31:$L$31</c15:sqref>
                  </c15:fullRef>
                </c:ext>
              </c:extLst>
              <c:f>(Sheet1!$B$31,Sheet1!$F$31,Sheet1!$I$31,Sheet1!$L$31)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Sheet1!$B$34:$L$34</c15:sqref>
                  </c15:fullRef>
                </c:ext>
              </c:extLst>
              <c:f>(Sheet1!$B$34,Sheet1!$F$34,Sheet1!$I$34,Sheet1!$L$34)</c:f>
              <c:numCache>
                <c:formatCode>General</c:formatCode>
                <c:ptCount val="4"/>
                <c:pt idx="0">
                  <c:v>59</c:v>
                </c:pt>
                <c:pt idx="1">
                  <c:v>32</c:v>
                </c:pt>
                <c:pt idx="2">
                  <c:v>17</c:v>
                </c:pt>
                <c:pt idx="3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Sheet1!$A$35</c:f>
              <c:strCache>
                <c:ptCount val="1"/>
                <c:pt idx="0">
                  <c:v>More Information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Sheet1!$B$31:$L$31</c15:sqref>
                  </c15:fullRef>
                </c:ext>
              </c:extLst>
              <c:f>(Sheet1!$B$31,Sheet1!$F$31,Sheet1!$I$31,Sheet1!$L$31)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Sheet1!$B$35:$L$35</c15:sqref>
                  </c15:fullRef>
                </c:ext>
              </c:extLst>
              <c:f>(Sheet1!$B$35,Sheet1!$F$35,Sheet1!$I$35,Sheet1!$L$35)</c:f>
              <c:numCache>
                <c:formatCode>General</c:formatCode>
                <c:ptCount val="4"/>
                <c:pt idx="0">
                  <c:v>19</c:v>
                </c:pt>
                <c:pt idx="1">
                  <c:v>2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4589144"/>
        <c:axId val="224590712"/>
      </c:barChart>
      <c:catAx>
        <c:axId val="224589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90712"/>
        <c:crosses val="autoZero"/>
        <c:auto val="1"/>
        <c:lblAlgn val="ctr"/>
        <c:lblOffset val="100"/>
        <c:noMultiLvlLbl val="0"/>
      </c:catAx>
      <c:valAx>
        <c:axId val="22459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8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Question 6: How Interested Were You in Computer Science Before Presentation?</a:t>
            </a:r>
          </a:p>
        </c:rich>
      </c:tx>
      <c:layout>
        <c:manualLayout>
          <c:xMode val="edge"/>
          <c:yMode val="edge"/>
          <c:x val="0.123472030888592"/>
          <c:y val="1.40795510153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996621781500597E-2"/>
          <c:y val="0.11148220064724899"/>
          <c:w val="0.95200337821849901"/>
          <c:h val="0.54949152715133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Sheet2!$A$37</c:f>
              <c:strCache>
                <c:ptCount val="1"/>
                <c:pt idx="0">
                  <c:v>Very interested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Sheet2!$B$37:$L$37</c15:sqref>
                  </c15:fullRef>
                </c:ext>
              </c:extLst>
              <c:f>(Sheet2!$B$37,Sheet2!$F$37,Sheet2!$I$37,Sheet2!$L$37)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Sheet2!$A$38</c:f>
              <c:strCache>
                <c:ptCount val="1"/>
                <c:pt idx="0">
                  <c:v>Interested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Sheet2!$B$38:$L$38</c15:sqref>
                  </c15:fullRef>
                </c:ext>
              </c:extLst>
              <c:f>(Sheet2!$B$38,Sheet2!$F$38,Sheet2!$I$38,Sheet2!$L$38)</c:f>
              <c:numCache>
                <c:formatCode>General</c:formatCode>
                <c:ptCount val="4"/>
                <c:pt idx="0">
                  <c:v>22</c:v>
                </c:pt>
                <c:pt idx="1">
                  <c:v>8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Sheet2!$A$39</c:f>
              <c:strCache>
                <c:ptCount val="1"/>
                <c:pt idx="0">
                  <c:v>Neutral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Sheet2!$B$39:$L$39</c15:sqref>
                  </c15:fullRef>
                </c:ext>
              </c:extLst>
              <c:f>(Sheet2!$B$39,Sheet2!$F$39,Sheet2!$I$39,Sheet2!$L$39)</c:f>
              <c:numCache>
                <c:formatCode>General</c:formatCode>
                <c:ptCount val="4"/>
                <c:pt idx="0">
                  <c:v>26</c:v>
                </c:pt>
                <c:pt idx="1">
                  <c:v>17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Sheet2!$A$40</c:f>
              <c:strCache>
                <c:ptCount val="1"/>
                <c:pt idx="0">
                  <c:v>Not interested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Sheet2!$B$40:$L$40</c15:sqref>
                  </c15:fullRef>
                </c:ext>
              </c:extLst>
              <c:f>(Sheet2!$B$40,Sheet2!$F$40,Sheet2!$I$40,Sheet2!$L$40)</c:f>
              <c:numCache>
                <c:formatCode>General</c:formatCode>
                <c:ptCount val="4"/>
                <c:pt idx="0">
                  <c:v>28</c:v>
                </c:pt>
                <c:pt idx="1">
                  <c:v>5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Sheet2!$A$41</c:f>
              <c:strCache>
                <c:ptCount val="1"/>
                <c:pt idx="0">
                  <c:v>Completely uninterested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Sheet2!$B$36:$L$36</c15:sqref>
                  </c15:fullRef>
                </c:ext>
              </c:extLst>
              <c:f>(Sheet2!$B$36,Sheet2!$F$36,Sheet2!$I$36,Sheet2!$L$36)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Sheet2!$B$41:$L$41</c15:sqref>
                  </c15:fullRef>
                </c:ext>
              </c:extLst>
              <c:f>(Sheet2!$B$41,Sheet2!$F$41,Sheet2!$I$41,Sheet2!$L$41)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4588752"/>
        <c:axId val="224595416"/>
      </c:barChart>
      <c:catAx>
        <c:axId val="224588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Grade</a:t>
                </a:r>
              </a:p>
            </c:rich>
          </c:tx>
          <c:layout>
            <c:manualLayout>
              <c:xMode val="edge"/>
              <c:yMode val="edge"/>
              <c:x val="0.50242809940095201"/>
              <c:y val="0.7122184117512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95416"/>
        <c:crosses val="autoZero"/>
        <c:auto val="1"/>
        <c:lblAlgn val="ctr"/>
        <c:lblOffset val="100"/>
        <c:noMultiLvlLbl val="0"/>
      </c:catAx>
      <c:valAx>
        <c:axId val="22459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8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Question 7: How Interested Are You In Computer Science After Presentation?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Sheet2!$A$45</c:f>
              <c:strCache>
                <c:ptCount val="1"/>
                <c:pt idx="0">
                  <c:v>Very interested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Sheet2!$B$45:$L$45</c15:sqref>
                  </c15:fullRef>
                </c:ext>
              </c:extLst>
              <c:f>(Sheet2!$B$45,Sheet2!$F$45,Sheet2!$I$45,Sheet2!$L$45)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Sheet2!$A$46</c:f>
              <c:strCache>
                <c:ptCount val="1"/>
                <c:pt idx="0">
                  <c:v>Interested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Sheet2!$B$46:$L$46</c15:sqref>
                  </c15:fullRef>
                </c:ext>
              </c:extLst>
              <c:f>(Sheet2!$B$46,Sheet2!$F$46,Sheet2!$I$46,Sheet2!$L$46)</c:f>
              <c:numCache>
                <c:formatCode>General</c:formatCode>
                <c:ptCount val="4"/>
                <c:pt idx="0">
                  <c:v>41</c:v>
                </c:pt>
                <c:pt idx="1">
                  <c:v>16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Sheet2!$A$47</c:f>
              <c:strCache>
                <c:ptCount val="1"/>
                <c:pt idx="0">
                  <c:v>Neutral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Sheet2!$B$47:$L$47</c15:sqref>
                  </c15:fullRef>
                </c:ext>
              </c:extLst>
              <c:f>(Sheet2!$B$47,Sheet2!$F$47,Sheet2!$I$47,Sheet2!$L$47)</c:f>
              <c:numCache>
                <c:formatCode>General</c:formatCode>
                <c:ptCount val="4"/>
                <c:pt idx="0">
                  <c:v>31</c:v>
                </c:pt>
                <c:pt idx="1">
                  <c:v>11</c:v>
                </c:pt>
                <c:pt idx="2">
                  <c:v>4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Sheet2!$A$48</c:f>
              <c:strCache>
                <c:ptCount val="1"/>
                <c:pt idx="0">
                  <c:v>Not interested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Sheet2!$B$48:$L$48</c15:sqref>
                  </c15:fullRef>
                </c:ext>
              </c:extLst>
              <c:f>(Sheet2!$B$48,Sheet2!$F$48,Sheet2!$I$48,Sheet2!$L$48)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Sheet2!$A$49</c:f>
              <c:strCache>
                <c:ptCount val="1"/>
                <c:pt idx="0">
                  <c:v>Completely Uninterested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Sheet2!$B$44:$L$44</c15:sqref>
                  </c15:fullRef>
                </c:ext>
              </c:extLst>
              <c:f>(Sheet2!$B$44,Sheet2!$F$44,Sheet2!$I$44,Sheet2!$L$44)</c:f>
              <c:strCache>
                <c:ptCount val="4"/>
                <c:pt idx="0">
                  <c:v>9th</c:v>
                </c:pt>
                <c:pt idx="1">
                  <c:v>10th</c:v>
                </c:pt>
                <c:pt idx="2">
                  <c:v>11th</c:v>
                </c:pt>
                <c:pt idx="3">
                  <c:v>12th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Sheet2!$B$49:$L$49</c15:sqref>
                  </c15:fullRef>
                </c:ext>
              </c:extLst>
              <c:f>(Sheet2!$B$49,Sheet2!$F$49,Sheet2!$I$49,Sheet2!$L$49)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4594240"/>
        <c:axId val="224591888"/>
      </c:barChart>
      <c:catAx>
        <c:axId val="22459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91888"/>
        <c:crosses val="autoZero"/>
        <c:auto val="1"/>
        <c:lblAlgn val="ctr"/>
        <c:lblOffset val="100"/>
        <c:noMultiLvlLbl val="0"/>
      </c:catAx>
      <c:valAx>
        <c:axId val="22459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9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42F30-CC34-43D8-99CA-9B3F8B5BDF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13C1936-2F9D-435B-B4F8-BB3500F32084}">
      <dgm:prSet phldrT="[Text]"/>
      <dgm:spPr/>
      <dgm:t>
        <a:bodyPr/>
        <a:lstStyle/>
        <a:p>
          <a:r>
            <a:rPr lang="en-US" dirty="0" smtClean="0"/>
            <a:t>Created PowerPoints regarding each field</a:t>
          </a:r>
          <a:endParaRPr lang="en-US" dirty="0"/>
        </a:p>
      </dgm:t>
    </dgm:pt>
    <dgm:pt modelId="{CBF4EE4C-03CB-47FA-ABDB-1D2D9188BEC1}" type="parTrans" cxnId="{1C4A199A-703E-4CB7-9861-FB9092B4D876}">
      <dgm:prSet/>
      <dgm:spPr/>
      <dgm:t>
        <a:bodyPr/>
        <a:lstStyle/>
        <a:p>
          <a:endParaRPr lang="en-US"/>
        </a:p>
      </dgm:t>
    </dgm:pt>
    <dgm:pt modelId="{D11B6D02-9C27-42BD-8353-BE2451A36AEF}" type="sibTrans" cxnId="{1C4A199A-703E-4CB7-9861-FB9092B4D876}">
      <dgm:prSet/>
      <dgm:spPr/>
      <dgm:t>
        <a:bodyPr/>
        <a:lstStyle/>
        <a:p>
          <a:endParaRPr lang="en-US"/>
        </a:p>
      </dgm:t>
    </dgm:pt>
    <dgm:pt modelId="{39F3E3C2-2BDA-4619-B893-9AFCB2AD5A76}">
      <dgm:prSet phldrT="[Text]"/>
      <dgm:spPr/>
      <dgm:t>
        <a:bodyPr/>
        <a:lstStyle/>
        <a:p>
          <a:r>
            <a:rPr lang="en-US" dirty="0" smtClean="0"/>
            <a:t>Discussed Relevance of Biology</a:t>
          </a:r>
          <a:endParaRPr lang="en-US" dirty="0"/>
        </a:p>
      </dgm:t>
    </dgm:pt>
    <dgm:pt modelId="{FA9A2501-9C4C-4509-9787-311495B7C8C3}" type="parTrans" cxnId="{34C19127-4B02-4347-A4F6-729973139F12}">
      <dgm:prSet/>
      <dgm:spPr/>
      <dgm:t>
        <a:bodyPr/>
        <a:lstStyle/>
        <a:p>
          <a:endParaRPr lang="en-US"/>
        </a:p>
      </dgm:t>
    </dgm:pt>
    <dgm:pt modelId="{1B846CBF-39E5-4A32-B21B-CAA96816349D}" type="sibTrans" cxnId="{34C19127-4B02-4347-A4F6-729973139F12}">
      <dgm:prSet/>
      <dgm:spPr/>
      <dgm:t>
        <a:bodyPr/>
        <a:lstStyle/>
        <a:p>
          <a:endParaRPr lang="en-US"/>
        </a:p>
      </dgm:t>
    </dgm:pt>
    <dgm:pt modelId="{5803708D-971D-4D87-A2F1-76AB6E703FD6}">
      <dgm:prSet phldrT="[Text]"/>
      <dgm:spPr/>
      <dgm:t>
        <a:bodyPr/>
        <a:lstStyle/>
        <a:p>
          <a:r>
            <a:rPr lang="en-US" dirty="0" smtClean="0"/>
            <a:t>Discussed Computer Science</a:t>
          </a:r>
          <a:endParaRPr lang="en-US" dirty="0"/>
        </a:p>
      </dgm:t>
    </dgm:pt>
    <dgm:pt modelId="{23077AAD-1505-4453-8F50-72BD5ECD3F4C}" type="parTrans" cxnId="{2EE49F47-1B31-4574-A586-58B48BE6999F}">
      <dgm:prSet/>
      <dgm:spPr/>
      <dgm:t>
        <a:bodyPr/>
        <a:lstStyle/>
        <a:p>
          <a:endParaRPr lang="en-US"/>
        </a:p>
      </dgm:t>
    </dgm:pt>
    <dgm:pt modelId="{0B8347DB-06E3-472C-A2A1-F6CCF19A28CF}" type="sibTrans" cxnId="{2EE49F47-1B31-4574-A586-58B48BE6999F}">
      <dgm:prSet/>
      <dgm:spPr/>
      <dgm:t>
        <a:bodyPr/>
        <a:lstStyle/>
        <a:p>
          <a:endParaRPr lang="en-US"/>
        </a:p>
      </dgm:t>
    </dgm:pt>
    <dgm:pt modelId="{1FCD7774-7BDA-497A-B8F4-3572603E4B88}">
      <dgm:prSet phldrT="[Text]"/>
      <dgm:spPr/>
      <dgm:t>
        <a:bodyPr/>
        <a:lstStyle/>
        <a:p>
          <a:r>
            <a:rPr lang="en-US" dirty="0" smtClean="0"/>
            <a:t>Taught Binary Code</a:t>
          </a:r>
          <a:endParaRPr lang="en-US" dirty="0"/>
        </a:p>
      </dgm:t>
    </dgm:pt>
    <dgm:pt modelId="{4FA07EFC-B63E-44D1-B520-B9B0551244BD}" type="parTrans" cxnId="{25D36422-2ADE-4925-9A15-4871381D8F78}">
      <dgm:prSet/>
      <dgm:spPr/>
      <dgm:t>
        <a:bodyPr/>
        <a:lstStyle/>
        <a:p>
          <a:endParaRPr lang="en-US"/>
        </a:p>
      </dgm:t>
    </dgm:pt>
    <dgm:pt modelId="{D26FD934-FCF6-475D-8277-3D1CCB036165}" type="sibTrans" cxnId="{25D36422-2ADE-4925-9A15-4871381D8F78}">
      <dgm:prSet/>
      <dgm:spPr/>
      <dgm:t>
        <a:bodyPr/>
        <a:lstStyle/>
        <a:p>
          <a:endParaRPr lang="en-US"/>
        </a:p>
      </dgm:t>
    </dgm:pt>
    <dgm:pt modelId="{544ECDEB-C821-4CB3-83EE-D99BD1A719D6}">
      <dgm:prSet phldrT="[Text]"/>
      <dgm:spPr/>
      <dgm:t>
        <a:bodyPr/>
        <a:lstStyle/>
        <a:p>
          <a:r>
            <a:rPr lang="en-US" dirty="0" smtClean="0"/>
            <a:t>Binary Activity</a:t>
          </a:r>
          <a:endParaRPr lang="en-US" dirty="0"/>
        </a:p>
      </dgm:t>
    </dgm:pt>
    <dgm:pt modelId="{7C3173EB-5F7B-4B8B-AB41-276A63E674D6}" type="parTrans" cxnId="{13219F1F-BAE4-4F32-BCD2-DC52A387B875}">
      <dgm:prSet/>
      <dgm:spPr/>
      <dgm:t>
        <a:bodyPr/>
        <a:lstStyle/>
        <a:p>
          <a:endParaRPr lang="en-US"/>
        </a:p>
      </dgm:t>
    </dgm:pt>
    <dgm:pt modelId="{FEE82BC8-63B4-4E49-AE30-6BE35B375748}" type="sibTrans" cxnId="{13219F1F-BAE4-4F32-BCD2-DC52A387B875}">
      <dgm:prSet/>
      <dgm:spPr/>
      <dgm:t>
        <a:bodyPr/>
        <a:lstStyle/>
        <a:p>
          <a:endParaRPr lang="en-US"/>
        </a:p>
      </dgm:t>
    </dgm:pt>
    <dgm:pt modelId="{E8F7E571-C320-4884-A520-535230F46927}">
      <dgm:prSet phldrT="[Text]"/>
      <dgm:spPr/>
      <dgm:t>
        <a:bodyPr/>
        <a:lstStyle/>
        <a:p>
          <a:r>
            <a:rPr lang="en-US" dirty="0" smtClean="0"/>
            <a:t>DNA Subway</a:t>
          </a:r>
          <a:endParaRPr lang="en-US" dirty="0"/>
        </a:p>
      </dgm:t>
    </dgm:pt>
    <dgm:pt modelId="{BCFD27CE-5366-43E7-8162-38E2A1084B52}" type="parTrans" cxnId="{837DCD33-72F1-40BB-B8E8-810A200214E9}">
      <dgm:prSet/>
      <dgm:spPr/>
      <dgm:t>
        <a:bodyPr/>
        <a:lstStyle/>
        <a:p>
          <a:endParaRPr lang="en-US"/>
        </a:p>
      </dgm:t>
    </dgm:pt>
    <dgm:pt modelId="{AFA74C0F-8E4C-473E-90FF-D5C91A11B5DE}" type="sibTrans" cxnId="{837DCD33-72F1-40BB-B8E8-810A200214E9}">
      <dgm:prSet/>
      <dgm:spPr/>
      <dgm:t>
        <a:bodyPr/>
        <a:lstStyle/>
        <a:p>
          <a:endParaRPr lang="en-US"/>
        </a:p>
      </dgm:t>
    </dgm:pt>
    <dgm:pt modelId="{1F7D771F-3F91-47AE-8AD0-1A8289F9C55E}">
      <dgm:prSet phldrT="[Text]"/>
      <dgm:spPr/>
      <dgm:t>
        <a:bodyPr/>
        <a:lstStyle/>
        <a:p>
          <a:r>
            <a:rPr lang="en-US" dirty="0" smtClean="0"/>
            <a:t>Students Created Phylogenetic Trees</a:t>
          </a:r>
          <a:endParaRPr lang="en-US" dirty="0"/>
        </a:p>
      </dgm:t>
    </dgm:pt>
    <dgm:pt modelId="{436B89E3-80F6-441B-9E77-7B18E159ACDC}" type="parTrans" cxnId="{D77FE893-F4B8-4FEA-AEA7-E13294260F1A}">
      <dgm:prSet/>
      <dgm:spPr/>
      <dgm:t>
        <a:bodyPr/>
        <a:lstStyle/>
        <a:p>
          <a:endParaRPr lang="en-US"/>
        </a:p>
      </dgm:t>
    </dgm:pt>
    <dgm:pt modelId="{EB655E51-9440-424F-9C1A-1DC9DF16B80F}" type="sibTrans" cxnId="{D77FE893-F4B8-4FEA-AEA7-E13294260F1A}">
      <dgm:prSet/>
      <dgm:spPr/>
      <dgm:t>
        <a:bodyPr/>
        <a:lstStyle/>
        <a:p>
          <a:endParaRPr lang="en-US"/>
        </a:p>
      </dgm:t>
    </dgm:pt>
    <dgm:pt modelId="{0F149776-9FE9-45F0-B410-84F2FA8D4B4D}" type="pres">
      <dgm:prSet presAssocID="{ADF42F30-CC34-43D8-99CA-9B3F8B5BDFDE}" presName="Name0" presStyleCnt="0">
        <dgm:presLayoutVars>
          <dgm:dir/>
          <dgm:resizeHandles val="exact"/>
        </dgm:presLayoutVars>
      </dgm:prSet>
      <dgm:spPr/>
    </dgm:pt>
    <dgm:pt modelId="{D63CCA4C-3B4B-4AD3-B374-CE46EBE7A7EC}" type="pres">
      <dgm:prSet presAssocID="{E13C1936-2F9D-435B-B4F8-BB3500F320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B6F78-D5D2-44C2-9D32-E6EC8D033927}" type="pres">
      <dgm:prSet presAssocID="{D11B6D02-9C27-42BD-8353-BE2451A36A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62F7ED5-3848-4A86-869F-A452ABFF8598}" type="pres">
      <dgm:prSet presAssocID="{D11B6D02-9C27-42BD-8353-BE2451A36AE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6E51A3B-D11F-460F-84A3-23F52BEAA0C3}" type="pres">
      <dgm:prSet presAssocID="{39F3E3C2-2BDA-4619-B893-9AFCB2AD5A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605FA-9B39-4E0A-AAF6-1114409462FA}" type="pres">
      <dgm:prSet presAssocID="{1B846CBF-39E5-4A32-B21B-CAA96816349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78CAA4B-8F88-4F73-9768-914DD9C17C08}" type="pres">
      <dgm:prSet presAssocID="{1B846CBF-39E5-4A32-B21B-CAA96816349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5461C1D-2CE2-433B-B1B9-0EA97879D98B}" type="pres">
      <dgm:prSet presAssocID="{5803708D-971D-4D87-A2F1-76AB6E703F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EBE8-9BB9-40AD-A39D-C8F02F11C01E}" type="pres">
      <dgm:prSet presAssocID="{0B8347DB-06E3-472C-A2A1-F6CCF19A28C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52F0458-C3ED-45FD-8253-A9EBD5BC3813}" type="pres">
      <dgm:prSet presAssocID="{0B8347DB-06E3-472C-A2A1-F6CCF19A28C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DBAE772-748F-4AB1-9E6B-22E3084DBACB}" type="pres">
      <dgm:prSet presAssocID="{1FCD7774-7BDA-497A-B8F4-3572603E4B8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BD100-AF1B-405C-A320-88003A11AA10}" type="pres">
      <dgm:prSet presAssocID="{D26FD934-FCF6-475D-8277-3D1CCB03616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45B009F-0A5F-4716-B395-F2A0B239A222}" type="pres">
      <dgm:prSet presAssocID="{D26FD934-FCF6-475D-8277-3D1CCB0361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1FBD120-8287-45EF-AB4B-2A2487D3944A}" type="pres">
      <dgm:prSet presAssocID="{E8F7E571-C320-4884-A520-535230F469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B08571-8E4C-A548-BD32-26B6EA897087}" type="presOf" srcId="{ADF42F30-CC34-43D8-99CA-9B3F8B5BDFDE}" destId="{0F149776-9FE9-45F0-B410-84F2FA8D4B4D}" srcOrd="0" destOrd="0" presId="urn:microsoft.com/office/officeart/2005/8/layout/process1"/>
    <dgm:cxn modelId="{0A1A70F4-0CDA-134C-BB53-A06615FD15D5}" type="presOf" srcId="{5803708D-971D-4D87-A2F1-76AB6E703FD6}" destId="{15461C1D-2CE2-433B-B1B9-0EA97879D98B}" srcOrd="0" destOrd="0" presId="urn:microsoft.com/office/officeart/2005/8/layout/process1"/>
    <dgm:cxn modelId="{9BD1128D-930A-304E-AF7E-810F97469043}" type="presOf" srcId="{1F7D771F-3F91-47AE-8AD0-1A8289F9C55E}" destId="{41FBD120-8287-45EF-AB4B-2A2487D3944A}" srcOrd="0" destOrd="1" presId="urn:microsoft.com/office/officeart/2005/8/layout/process1"/>
    <dgm:cxn modelId="{1C4A199A-703E-4CB7-9861-FB9092B4D876}" srcId="{ADF42F30-CC34-43D8-99CA-9B3F8B5BDFDE}" destId="{E13C1936-2F9D-435B-B4F8-BB3500F32084}" srcOrd="0" destOrd="0" parTransId="{CBF4EE4C-03CB-47FA-ABDB-1D2D9188BEC1}" sibTransId="{D11B6D02-9C27-42BD-8353-BE2451A36AEF}"/>
    <dgm:cxn modelId="{BB862107-E2B8-6F43-AD29-B129C67765B0}" type="presOf" srcId="{1FCD7774-7BDA-497A-B8F4-3572603E4B88}" destId="{5DBAE772-748F-4AB1-9E6B-22E3084DBACB}" srcOrd="0" destOrd="0" presId="urn:microsoft.com/office/officeart/2005/8/layout/process1"/>
    <dgm:cxn modelId="{E825310F-91A3-5144-AF55-E431A34F720D}" type="presOf" srcId="{0B8347DB-06E3-472C-A2A1-F6CCF19A28CF}" destId="{952F0458-C3ED-45FD-8253-A9EBD5BC3813}" srcOrd="1" destOrd="0" presId="urn:microsoft.com/office/officeart/2005/8/layout/process1"/>
    <dgm:cxn modelId="{B9092C81-34AE-0D4B-9C53-A448B0600B4C}" type="presOf" srcId="{0B8347DB-06E3-472C-A2A1-F6CCF19A28CF}" destId="{9F79EBE8-9BB9-40AD-A39D-C8F02F11C01E}" srcOrd="0" destOrd="0" presId="urn:microsoft.com/office/officeart/2005/8/layout/process1"/>
    <dgm:cxn modelId="{34C19127-4B02-4347-A4F6-729973139F12}" srcId="{ADF42F30-CC34-43D8-99CA-9B3F8B5BDFDE}" destId="{39F3E3C2-2BDA-4619-B893-9AFCB2AD5A76}" srcOrd="1" destOrd="0" parTransId="{FA9A2501-9C4C-4509-9787-311495B7C8C3}" sibTransId="{1B846CBF-39E5-4A32-B21B-CAA96816349D}"/>
    <dgm:cxn modelId="{D77FE893-F4B8-4FEA-AEA7-E13294260F1A}" srcId="{E8F7E571-C320-4884-A520-535230F46927}" destId="{1F7D771F-3F91-47AE-8AD0-1A8289F9C55E}" srcOrd="0" destOrd="0" parTransId="{436B89E3-80F6-441B-9E77-7B18E159ACDC}" sibTransId="{EB655E51-9440-424F-9C1A-1DC9DF16B80F}"/>
    <dgm:cxn modelId="{28533298-0A33-0E40-BBFA-1F12DB6067DC}" type="presOf" srcId="{D26FD934-FCF6-475D-8277-3D1CCB036165}" destId="{745B009F-0A5F-4716-B395-F2A0B239A222}" srcOrd="1" destOrd="0" presId="urn:microsoft.com/office/officeart/2005/8/layout/process1"/>
    <dgm:cxn modelId="{74C0B2F1-DE1F-F340-A621-4B4EDC5BBA74}" type="presOf" srcId="{D26FD934-FCF6-475D-8277-3D1CCB036165}" destId="{D04BD100-AF1B-405C-A320-88003A11AA10}" srcOrd="0" destOrd="0" presId="urn:microsoft.com/office/officeart/2005/8/layout/process1"/>
    <dgm:cxn modelId="{33F758B6-5BDB-7948-8A7A-2DD7961CA002}" type="presOf" srcId="{39F3E3C2-2BDA-4619-B893-9AFCB2AD5A76}" destId="{D6E51A3B-D11F-460F-84A3-23F52BEAA0C3}" srcOrd="0" destOrd="0" presId="urn:microsoft.com/office/officeart/2005/8/layout/process1"/>
    <dgm:cxn modelId="{F83ED451-5DA8-BE4C-B77F-7467BF969081}" type="presOf" srcId="{D11B6D02-9C27-42BD-8353-BE2451A36AEF}" destId="{FCDB6F78-D5D2-44C2-9D32-E6EC8D033927}" srcOrd="0" destOrd="0" presId="urn:microsoft.com/office/officeart/2005/8/layout/process1"/>
    <dgm:cxn modelId="{12A6E02B-2B6B-D149-92FC-B3DD07DE36BB}" type="presOf" srcId="{1B846CBF-39E5-4A32-B21B-CAA96816349D}" destId="{626605FA-9B39-4E0A-AAF6-1114409462FA}" srcOrd="0" destOrd="0" presId="urn:microsoft.com/office/officeart/2005/8/layout/process1"/>
    <dgm:cxn modelId="{712260AF-1034-0E4D-B41B-70ED1D1ED70F}" type="presOf" srcId="{E13C1936-2F9D-435B-B4F8-BB3500F32084}" destId="{D63CCA4C-3B4B-4AD3-B374-CE46EBE7A7EC}" srcOrd="0" destOrd="0" presId="urn:microsoft.com/office/officeart/2005/8/layout/process1"/>
    <dgm:cxn modelId="{022F9370-4CDC-D045-BFFE-E6E6EF5850B4}" type="presOf" srcId="{E8F7E571-C320-4884-A520-535230F46927}" destId="{41FBD120-8287-45EF-AB4B-2A2487D3944A}" srcOrd="0" destOrd="0" presId="urn:microsoft.com/office/officeart/2005/8/layout/process1"/>
    <dgm:cxn modelId="{2E6C1AEC-9F73-9840-8395-FA3E376E47FD}" type="presOf" srcId="{544ECDEB-C821-4CB3-83EE-D99BD1A719D6}" destId="{5DBAE772-748F-4AB1-9E6B-22E3084DBACB}" srcOrd="0" destOrd="1" presId="urn:microsoft.com/office/officeart/2005/8/layout/process1"/>
    <dgm:cxn modelId="{72597A93-C771-3A47-96D4-2BB2FB3DA6AF}" type="presOf" srcId="{D11B6D02-9C27-42BD-8353-BE2451A36AEF}" destId="{162F7ED5-3848-4A86-869F-A452ABFF8598}" srcOrd="1" destOrd="0" presId="urn:microsoft.com/office/officeart/2005/8/layout/process1"/>
    <dgm:cxn modelId="{13219F1F-BAE4-4F32-BCD2-DC52A387B875}" srcId="{1FCD7774-7BDA-497A-B8F4-3572603E4B88}" destId="{544ECDEB-C821-4CB3-83EE-D99BD1A719D6}" srcOrd="0" destOrd="0" parTransId="{7C3173EB-5F7B-4B8B-AB41-276A63E674D6}" sibTransId="{FEE82BC8-63B4-4E49-AE30-6BE35B375748}"/>
    <dgm:cxn modelId="{25D36422-2ADE-4925-9A15-4871381D8F78}" srcId="{ADF42F30-CC34-43D8-99CA-9B3F8B5BDFDE}" destId="{1FCD7774-7BDA-497A-B8F4-3572603E4B88}" srcOrd="3" destOrd="0" parTransId="{4FA07EFC-B63E-44D1-B520-B9B0551244BD}" sibTransId="{D26FD934-FCF6-475D-8277-3D1CCB036165}"/>
    <dgm:cxn modelId="{2EE49F47-1B31-4574-A586-58B48BE6999F}" srcId="{ADF42F30-CC34-43D8-99CA-9B3F8B5BDFDE}" destId="{5803708D-971D-4D87-A2F1-76AB6E703FD6}" srcOrd="2" destOrd="0" parTransId="{23077AAD-1505-4453-8F50-72BD5ECD3F4C}" sibTransId="{0B8347DB-06E3-472C-A2A1-F6CCF19A28CF}"/>
    <dgm:cxn modelId="{837DCD33-72F1-40BB-B8E8-810A200214E9}" srcId="{ADF42F30-CC34-43D8-99CA-9B3F8B5BDFDE}" destId="{E8F7E571-C320-4884-A520-535230F46927}" srcOrd="4" destOrd="0" parTransId="{BCFD27CE-5366-43E7-8162-38E2A1084B52}" sibTransId="{AFA74C0F-8E4C-473E-90FF-D5C91A11B5DE}"/>
    <dgm:cxn modelId="{362525B7-382E-1849-B10D-758776A97983}" type="presOf" srcId="{1B846CBF-39E5-4A32-B21B-CAA96816349D}" destId="{478CAA4B-8F88-4F73-9768-914DD9C17C08}" srcOrd="1" destOrd="0" presId="urn:microsoft.com/office/officeart/2005/8/layout/process1"/>
    <dgm:cxn modelId="{1F8DAA99-ECF5-E744-808C-2013F2D57EB3}" type="presParOf" srcId="{0F149776-9FE9-45F0-B410-84F2FA8D4B4D}" destId="{D63CCA4C-3B4B-4AD3-B374-CE46EBE7A7EC}" srcOrd="0" destOrd="0" presId="urn:microsoft.com/office/officeart/2005/8/layout/process1"/>
    <dgm:cxn modelId="{33E5574B-CD96-E543-8D9A-4B1E0F77501C}" type="presParOf" srcId="{0F149776-9FE9-45F0-B410-84F2FA8D4B4D}" destId="{FCDB6F78-D5D2-44C2-9D32-E6EC8D033927}" srcOrd="1" destOrd="0" presId="urn:microsoft.com/office/officeart/2005/8/layout/process1"/>
    <dgm:cxn modelId="{D96E9AD3-0F57-E84D-9617-B6F87E77A28E}" type="presParOf" srcId="{FCDB6F78-D5D2-44C2-9D32-E6EC8D033927}" destId="{162F7ED5-3848-4A86-869F-A452ABFF8598}" srcOrd="0" destOrd="0" presId="urn:microsoft.com/office/officeart/2005/8/layout/process1"/>
    <dgm:cxn modelId="{A1EBD797-0E4D-BE48-A5C3-866EAC1BC09C}" type="presParOf" srcId="{0F149776-9FE9-45F0-B410-84F2FA8D4B4D}" destId="{D6E51A3B-D11F-460F-84A3-23F52BEAA0C3}" srcOrd="2" destOrd="0" presId="urn:microsoft.com/office/officeart/2005/8/layout/process1"/>
    <dgm:cxn modelId="{53512D0C-2F30-734B-97D4-725A69CC421A}" type="presParOf" srcId="{0F149776-9FE9-45F0-B410-84F2FA8D4B4D}" destId="{626605FA-9B39-4E0A-AAF6-1114409462FA}" srcOrd="3" destOrd="0" presId="urn:microsoft.com/office/officeart/2005/8/layout/process1"/>
    <dgm:cxn modelId="{D2DCF40B-E1E7-A243-AB2C-88E4C22A67B8}" type="presParOf" srcId="{626605FA-9B39-4E0A-AAF6-1114409462FA}" destId="{478CAA4B-8F88-4F73-9768-914DD9C17C08}" srcOrd="0" destOrd="0" presId="urn:microsoft.com/office/officeart/2005/8/layout/process1"/>
    <dgm:cxn modelId="{490676E3-5EAC-7445-B494-6767EB46DFF0}" type="presParOf" srcId="{0F149776-9FE9-45F0-B410-84F2FA8D4B4D}" destId="{15461C1D-2CE2-433B-B1B9-0EA97879D98B}" srcOrd="4" destOrd="0" presId="urn:microsoft.com/office/officeart/2005/8/layout/process1"/>
    <dgm:cxn modelId="{C7930D6D-F1D3-6347-B6CB-D46A378CE8A6}" type="presParOf" srcId="{0F149776-9FE9-45F0-B410-84F2FA8D4B4D}" destId="{9F79EBE8-9BB9-40AD-A39D-C8F02F11C01E}" srcOrd="5" destOrd="0" presId="urn:microsoft.com/office/officeart/2005/8/layout/process1"/>
    <dgm:cxn modelId="{5ED4C842-064E-6845-9C13-45E5504E2724}" type="presParOf" srcId="{9F79EBE8-9BB9-40AD-A39D-C8F02F11C01E}" destId="{952F0458-C3ED-45FD-8253-A9EBD5BC3813}" srcOrd="0" destOrd="0" presId="urn:microsoft.com/office/officeart/2005/8/layout/process1"/>
    <dgm:cxn modelId="{2385D51B-DB67-964A-A42B-2C5E4C47914D}" type="presParOf" srcId="{0F149776-9FE9-45F0-B410-84F2FA8D4B4D}" destId="{5DBAE772-748F-4AB1-9E6B-22E3084DBACB}" srcOrd="6" destOrd="0" presId="urn:microsoft.com/office/officeart/2005/8/layout/process1"/>
    <dgm:cxn modelId="{56400874-63AC-C34D-BAAA-DAAD1BFCFF54}" type="presParOf" srcId="{0F149776-9FE9-45F0-B410-84F2FA8D4B4D}" destId="{D04BD100-AF1B-405C-A320-88003A11AA10}" srcOrd="7" destOrd="0" presId="urn:microsoft.com/office/officeart/2005/8/layout/process1"/>
    <dgm:cxn modelId="{D85E7EFF-C418-3A44-905D-5E1141718B31}" type="presParOf" srcId="{D04BD100-AF1B-405C-A320-88003A11AA10}" destId="{745B009F-0A5F-4716-B395-F2A0B239A222}" srcOrd="0" destOrd="0" presId="urn:microsoft.com/office/officeart/2005/8/layout/process1"/>
    <dgm:cxn modelId="{DFAD1495-0C2D-E24A-AE58-0266E69F2BD0}" type="presParOf" srcId="{0F149776-9FE9-45F0-B410-84F2FA8D4B4D}" destId="{41FBD120-8287-45EF-AB4B-2A2487D3944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CCA4C-3B4B-4AD3-B374-CE46EBE7A7EC}">
      <dsp:nvSpPr>
        <dsp:cNvPr id="0" name=""/>
        <dsp:cNvSpPr/>
      </dsp:nvSpPr>
      <dsp:spPr>
        <a:xfrm>
          <a:off x="5269" y="2269829"/>
          <a:ext cx="1633528" cy="1255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Created PowerPoints regarding each field</a:t>
          </a:r>
          <a:endParaRPr lang="en-US" sz="1800" kern="1200" dirty="0"/>
        </a:p>
      </dsp:txBody>
      <dsp:txXfrm>
        <a:off x="42049" y="2306609"/>
        <a:ext cx="1559968" cy="1182214"/>
      </dsp:txXfrm>
    </dsp:sp>
    <dsp:sp modelId="{FCDB6F78-D5D2-44C2-9D32-E6EC8D033927}">
      <dsp:nvSpPr>
        <dsp:cNvPr id="0" name=""/>
        <dsp:cNvSpPr/>
      </dsp:nvSpPr>
      <dsp:spPr>
        <a:xfrm>
          <a:off x="1802150" y="2695159"/>
          <a:ext cx="346307" cy="405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02150" y="2776182"/>
        <a:ext cx="242415" cy="243068"/>
      </dsp:txXfrm>
    </dsp:sp>
    <dsp:sp modelId="{D6E51A3B-D11F-460F-84A3-23F52BEAA0C3}">
      <dsp:nvSpPr>
        <dsp:cNvPr id="0" name=""/>
        <dsp:cNvSpPr/>
      </dsp:nvSpPr>
      <dsp:spPr>
        <a:xfrm>
          <a:off x="2292208" y="2269829"/>
          <a:ext cx="1633528" cy="1255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Discussed Relevance of Biology</a:t>
          </a:r>
          <a:endParaRPr lang="en-US" sz="1800" kern="1200" dirty="0"/>
        </a:p>
      </dsp:txBody>
      <dsp:txXfrm>
        <a:off x="2328988" y="2306609"/>
        <a:ext cx="1559968" cy="1182214"/>
      </dsp:txXfrm>
    </dsp:sp>
    <dsp:sp modelId="{626605FA-9B39-4E0A-AAF6-1114409462FA}">
      <dsp:nvSpPr>
        <dsp:cNvPr id="0" name=""/>
        <dsp:cNvSpPr/>
      </dsp:nvSpPr>
      <dsp:spPr>
        <a:xfrm>
          <a:off x="4089089" y="2695159"/>
          <a:ext cx="346307" cy="405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89089" y="2776182"/>
        <a:ext cx="242415" cy="243068"/>
      </dsp:txXfrm>
    </dsp:sp>
    <dsp:sp modelId="{15461C1D-2CE2-433B-B1B9-0EA97879D98B}">
      <dsp:nvSpPr>
        <dsp:cNvPr id="0" name=""/>
        <dsp:cNvSpPr/>
      </dsp:nvSpPr>
      <dsp:spPr>
        <a:xfrm>
          <a:off x="4579147" y="2269829"/>
          <a:ext cx="1633528" cy="1255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Discussed Computer Science</a:t>
          </a:r>
          <a:endParaRPr lang="en-US" sz="1800" kern="1200" dirty="0"/>
        </a:p>
      </dsp:txBody>
      <dsp:txXfrm>
        <a:off x="4615927" y="2306609"/>
        <a:ext cx="1559968" cy="1182214"/>
      </dsp:txXfrm>
    </dsp:sp>
    <dsp:sp modelId="{9F79EBE8-9BB9-40AD-A39D-C8F02F11C01E}">
      <dsp:nvSpPr>
        <dsp:cNvPr id="0" name=""/>
        <dsp:cNvSpPr/>
      </dsp:nvSpPr>
      <dsp:spPr>
        <a:xfrm>
          <a:off x="6376028" y="2695159"/>
          <a:ext cx="346307" cy="405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376028" y="2776182"/>
        <a:ext cx="242415" cy="243068"/>
      </dsp:txXfrm>
    </dsp:sp>
    <dsp:sp modelId="{5DBAE772-748F-4AB1-9E6B-22E3084DBACB}">
      <dsp:nvSpPr>
        <dsp:cNvPr id="0" name=""/>
        <dsp:cNvSpPr/>
      </dsp:nvSpPr>
      <dsp:spPr>
        <a:xfrm>
          <a:off x="6866087" y="2269829"/>
          <a:ext cx="1633528" cy="1255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Taught Binary Code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Binary Activity</a:t>
          </a:r>
          <a:endParaRPr lang="en-US" sz="1400" kern="1200" dirty="0"/>
        </a:p>
      </dsp:txBody>
      <dsp:txXfrm>
        <a:off x="6902867" y="2306609"/>
        <a:ext cx="1559968" cy="1182214"/>
      </dsp:txXfrm>
    </dsp:sp>
    <dsp:sp modelId="{D04BD100-AF1B-405C-A320-88003A11AA10}">
      <dsp:nvSpPr>
        <dsp:cNvPr id="0" name=""/>
        <dsp:cNvSpPr/>
      </dsp:nvSpPr>
      <dsp:spPr>
        <a:xfrm>
          <a:off x="8662968" y="2695159"/>
          <a:ext cx="346307" cy="405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662968" y="2776182"/>
        <a:ext cx="242415" cy="243068"/>
      </dsp:txXfrm>
    </dsp:sp>
    <dsp:sp modelId="{41FBD120-8287-45EF-AB4B-2A2487D3944A}">
      <dsp:nvSpPr>
        <dsp:cNvPr id="0" name=""/>
        <dsp:cNvSpPr/>
      </dsp:nvSpPr>
      <dsp:spPr>
        <a:xfrm>
          <a:off x="9153026" y="2269829"/>
          <a:ext cx="1633528" cy="1255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DNA Subway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Students Created Phylogenetic Trees</a:t>
          </a:r>
          <a:endParaRPr lang="en-US" sz="1400" kern="1200" dirty="0"/>
        </a:p>
      </dsp:txBody>
      <dsp:txXfrm>
        <a:off x="9189806" y="2306609"/>
        <a:ext cx="1559968" cy="118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BA3F5-9035-6641-B01E-694DCA73D675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D3E2-48F0-594A-B2CF-E4D77E00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3E2-48F0-594A-B2CF-E4D77E007A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3E2-48F0-594A-B2CF-E4D77E007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1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9" y="5423187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3068102" y="3048082"/>
            <a:ext cx="7183134" cy="1167823"/>
            <a:chOff x="1246003" y="2367008"/>
            <a:chExt cx="7183134" cy="116782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46003" y="2367008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38744" y="2370424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745809" y="4312563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709794" y="4291887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986227" y="4314891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28793" y="6408413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  <p:pic>
        <p:nvPicPr>
          <p:cNvPr id="21" name="Picture 20" descr="cyverse_rgb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9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60" y="2640585"/>
            <a:ext cx="10849710" cy="1056061"/>
          </a:xfrm>
        </p:spPr>
        <p:txBody>
          <a:bodyPr/>
          <a:lstStyle/>
          <a:p>
            <a:r>
              <a:rPr lang="en-US" sz="4000" dirty="0" smtClean="0"/>
              <a:t>Welcome to the Cyber Universe: </a:t>
            </a:r>
            <a:br>
              <a:rPr lang="en-US" sz="4000" dirty="0" smtClean="0"/>
            </a:br>
            <a:r>
              <a:rPr lang="en-US" sz="4000" dirty="0" smtClean="0"/>
              <a:t>Engaging High School Students in STEM Disciplines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NASA Space Grant Symposium, Tucson, Arizona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Surbhi</a:t>
            </a:r>
            <a:r>
              <a:rPr lang="en-US" dirty="0" smtClean="0"/>
              <a:t> Patel, The University of Arizona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April 16, 2016</a:t>
            </a:r>
            <a:endParaRPr lang="en-US" dirty="0"/>
          </a:p>
        </p:txBody>
      </p:sp>
      <p:pic>
        <p:nvPicPr>
          <p:cNvPr id="6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6" y="5624512"/>
            <a:ext cx="1447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90" y="5754687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377188" y="5545138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09733" y="1715329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STEM Outreach is successful at high school level</a:t>
            </a:r>
          </a:p>
          <a:p>
            <a:r>
              <a:rPr lang="en-US" dirty="0" smtClean="0"/>
              <a:t>Future Direction:</a:t>
            </a:r>
          </a:p>
          <a:p>
            <a:pPr lvl="1"/>
            <a:r>
              <a:rPr lang="en-US" dirty="0" smtClean="0"/>
              <a:t>Make my material available on CyVerse</a:t>
            </a:r>
          </a:p>
          <a:p>
            <a:pPr lvl="1"/>
            <a:r>
              <a:rPr lang="en-US" dirty="0" smtClean="0"/>
              <a:t>Engage larger audience in Tucson </a:t>
            </a:r>
          </a:p>
          <a:p>
            <a:pPr lvl="2"/>
            <a:r>
              <a:rPr lang="en-US" dirty="0" smtClean="0"/>
              <a:t>Contact more high schools</a:t>
            </a:r>
            <a:endParaRPr lang="en-US" dirty="0"/>
          </a:p>
          <a:p>
            <a:pPr lvl="1"/>
            <a:r>
              <a:rPr lang="en-US" dirty="0" smtClean="0"/>
              <a:t>Develop a long-term program that includes mentorship and tracking of high school students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6316" y="22796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 </a:t>
            </a:r>
            <a:r>
              <a:rPr lang="en-US" dirty="0"/>
              <a:t>&amp;</a:t>
            </a:r>
            <a:r>
              <a:rPr lang="en-US" dirty="0" smtClean="0"/>
              <a:t> Future Direction</a:t>
            </a:r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8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"Science, Technology, Engineering and Math: Education for Global Leadership." </a:t>
            </a:r>
            <a:r>
              <a:rPr lang="en-US" i="1" dirty="0"/>
              <a:t>Science, Technology, Engineering and Math: Education for Global Leadership</a:t>
            </a:r>
            <a:r>
              <a:rPr lang="en-US" dirty="0"/>
              <a:t>. U.S. Department of Education. Web. &lt;http://www.ed.gov/stem&gt;. </a:t>
            </a:r>
          </a:p>
          <a:p>
            <a:r>
              <a:rPr lang="en-US" dirty="0" smtClean="0"/>
              <a:t>"STEM EDUCATION STATISTICS." </a:t>
            </a:r>
            <a:r>
              <a:rPr lang="en-US" i="1" dirty="0" smtClean="0"/>
              <a:t>NATIONAL MATH SCIENCE INITIATIVE</a:t>
            </a:r>
            <a:r>
              <a:rPr lang="en-US" dirty="0" smtClean="0"/>
              <a:t>. NATIONAL MATH SCIENCE INITIATIVE, 13 Jan. 2014. Web. &lt;https</a:t>
            </a:r>
            <a:r>
              <a:rPr lang="en-US" dirty="0"/>
              <a:t>://</a:t>
            </a:r>
            <a:r>
              <a:rPr lang="en-US" dirty="0" smtClean="0"/>
              <a:t>www.nms.org/AboutNMSI/TheSTEMCrisis/STEMEducationStatistics.aspx&gt;.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Mentor: Shelley </a:t>
            </a:r>
            <a:r>
              <a:rPr lang="en-US" dirty="0" err="1" smtClean="0"/>
              <a:t>Littin</a:t>
            </a:r>
            <a:r>
              <a:rPr lang="en-US" dirty="0" smtClean="0"/>
              <a:t>, CyVerse </a:t>
            </a:r>
          </a:p>
          <a:p>
            <a:pPr marL="0" indent="0" algn="ctr">
              <a:buNone/>
            </a:pPr>
            <a:r>
              <a:rPr lang="en-US" dirty="0" smtClean="0"/>
              <a:t>NASA Space Grant Program Directors</a:t>
            </a:r>
          </a:p>
          <a:p>
            <a:pPr marL="0" indent="0" algn="ctr">
              <a:buNone/>
            </a:pPr>
            <a:r>
              <a:rPr lang="en-US" dirty="0" smtClean="0"/>
              <a:t>Carrie </a:t>
            </a:r>
            <a:r>
              <a:rPr lang="en-US" dirty="0" err="1" smtClean="0"/>
              <a:t>Bejarano</a:t>
            </a:r>
            <a:r>
              <a:rPr lang="en-US" dirty="0" smtClean="0"/>
              <a:t>, Amphitheater High School</a:t>
            </a:r>
          </a:p>
          <a:p>
            <a:pPr marL="0" indent="0" algn="ctr">
              <a:buNone/>
            </a:pPr>
            <a:r>
              <a:rPr lang="en-US" dirty="0" smtClean="0"/>
              <a:t>Ann Marie Condes, Palo Verde High School</a:t>
            </a:r>
          </a:p>
          <a:p>
            <a:pPr marL="0" indent="0" algn="ctr">
              <a:buNone/>
            </a:pPr>
            <a:r>
              <a:rPr lang="en-US" dirty="0" smtClean="0"/>
              <a:t>Mark Calhoun, Palo Verde High School</a:t>
            </a:r>
          </a:p>
          <a:p>
            <a:pPr marL="0" indent="0" algn="ctr">
              <a:buNone/>
            </a:pPr>
            <a:r>
              <a:rPr lang="en-US" dirty="0" smtClean="0"/>
              <a:t>Margaret </a:t>
            </a:r>
            <a:r>
              <a:rPr lang="en-US" dirty="0" err="1" smtClean="0"/>
              <a:t>Wilch</a:t>
            </a:r>
            <a:r>
              <a:rPr lang="en-US" dirty="0" smtClean="0"/>
              <a:t>, Tucson High Magnet School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Acknowledgements </a:t>
            </a:r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Surbhi Patel </a:t>
            </a:r>
          </a:p>
          <a:p>
            <a:pPr marL="0" indent="0" algn="ctr">
              <a:buNone/>
            </a:pPr>
            <a:r>
              <a:rPr lang="en-US" dirty="0" smtClean="0"/>
              <a:t>Neuroscience and Cognitive Science</a:t>
            </a:r>
          </a:p>
          <a:p>
            <a:pPr marL="0" indent="0" algn="ctr">
              <a:buNone/>
            </a:pPr>
            <a:r>
              <a:rPr lang="en-US" dirty="0" smtClean="0"/>
              <a:t>The University of Arizona</a:t>
            </a:r>
          </a:p>
          <a:p>
            <a:pPr marL="0" indent="0" algn="ctr">
              <a:buNone/>
            </a:pPr>
            <a:r>
              <a:rPr lang="en-US" dirty="0" smtClean="0"/>
              <a:t>surbhibpatel@email.arizona.edu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05" y="3798025"/>
            <a:ext cx="3155940" cy="2366955"/>
          </a:xfrm>
          <a:prstGeom prst="rect">
            <a:avLst/>
          </a:prstGeom>
        </p:spPr>
      </p:pic>
      <p:pic>
        <p:nvPicPr>
          <p:cNvPr id="11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584930"/>
              </p:ext>
            </p:extLst>
          </p:nvPr>
        </p:nvGraphicFramePr>
        <p:xfrm>
          <a:off x="275771" y="1190171"/>
          <a:ext cx="11379200" cy="4296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428013"/>
              </p:ext>
            </p:extLst>
          </p:nvPr>
        </p:nvGraphicFramePr>
        <p:xfrm>
          <a:off x="1066800" y="900545"/>
          <a:ext cx="10557163" cy="469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5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984950"/>
              </p:ext>
            </p:extLst>
          </p:nvPr>
        </p:nvGraphicFramePr>
        <p:xfrm>
          <a:off x="1477222" y="1044730"/>
          <a:ext cx="9756834" cy="530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175401"/>
              </p:ext>
            </p:extLst>
          </p:nvPr>
        </p:nvGraphicFramePr>
        <p:xfrm>
          <a:off x="906647" y="1353485"/>
          <a:ext cx="10378705" cy="469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506392"/>
              </p:ext>
            </p:extLst>
          </p:nvPr>
        </p:nvGraphicFramePr>
        <p:xfrm>
          <a:off x="1489075" y="714948"/>
          <a:ext cx="9628949" cy="56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728660"/>
              </p:ext>
            </p:extLst>
          </p:nvPr>
        </p:nvGraphicFramePr>
        <p:xfrm>
          <a:off x="368300" y="1600274"/>
          <a:ext cx="11404599" cy="451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36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Introduction: Importance of STEM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164945" y="1469327"/>
            <a:ext cx="5855703" cy="43513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STEM-related fields are increasing in demand  </a:t>
            </a:r>
          </a:p>
          <a:p>
            <a:r>
              <a:rPr lang="en-US" b="1" dirty="0" smtClean="0"/>
              <a:t>44 </a:t>
            </a:r>
            <a:r>
              <a:rPr lang="en-US" b="1" dirty="0"/>
              <a:t>percent</a:t>
            </a:r>
            <a:r>
              <a:rPr lang="en-US" dirty="0"/>
              <a:t> of 2013 U.S. high school graduates are ready for college-level </a:t>
            </a:r>
            <a:r>
              <a:rPr lang="en-US" dirty="0" smtClean="0"/>
              <a:t>math</a:t>
            </a:r>
            <a:endParaRPr lang="en-US" dirty="0"/>
          </a:p>
          <a:p>
            <a:r>
              <a:rPr lang="en-US" b="1" dirty="0"/>
              <a:t>36 percent</a:t>
            </a:r>
            <a:r>
              <a:rPr lang="en-US" dirty="0"/>
              <a:t> of 2013 U.S. high school students are ready for college-level </a:t>
            </a:r>
            <a:r>
              <a:rPr lang="en-US" dirty="0" smtClean="0"/>
              <a:t>science</a:t>
            </a:r>
          </a:p>
          <a:p>
            <a:r>
              <a:rPr lang="en-US" b="1" dirty="0" smtClean="0"/>
              <a:t>9</a:t>
            </a:r>
            <a:r>
              <a:rPr lang="en-US" dirty="0" smtClean="0"/>
              <a:t> </a:t>
            </a:r>
            <a:r>
              <a:rPr lang="en-US" dirty="0"/>
              <a:t>percent of Hispanic and </a:t>
            </a:r>
            <a:r>
              <a:rPr lang="en-US" b="1" dirty="0"/>
              <a:t>10</a:t>
            </a:r>
            <a:r>
              <a:rPr lang="en-US" dirty="0"/>
              <a:t> percent of black U.S. students took advanced Algebra or calculus in 2008, compared to 22 percent of white students and 43 percent of Asian </a:t>
            </a:r>
            <a:r>
              <a:rPr lang="en-US" dirty="0" smtClean="0"/>
              <a:t>students</a:t>
            </a: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(Source: STEM </a:t>
            </a:r>
            <a:r>
              <a:rPr lang="en-US" sz="1600" dirty="0"/>
              <a:t>EDUCATION STATISTICS)</a:t>
            </a:r>
          </a:p>
          <a:p>
            <a:endParaRPr lang="en-US" dirty="0"/>
          </a:p>
        </p:txBody>
      </p:sp>
      <p:pic>
        <p:nvPicPr>
          <p:cNvPr id="12" name="Picture 4" descr="Projected Percentage Increases In STEM Jobs from 2010 to 2020: 14% for all occupations, 16% for Mathematics, 22% for Computer Systems Analysts, 32% for Systems Software Developers, 36% for Medical Scientists, 62% for Biomedical Engi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36" y="1328220"/>
            <a:ext cx="5646057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92835" y="5865233"/>
            <a:ext cx="42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(Source: U.S. Department of Education)</a:t>
            </a:r>
            <a:endParaRPr lang="en-US" dirty="0"/>
          </a:p>
        </p:txBody>
      </p:sp>
      <p:pic>
        <p:nvPicPr>
          <p:cNvPr id="6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6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836343"/>
              </p:ext>
            </p:extLst>
          </p:nvPr>
        </p:nvGraphicFramePr>
        <p:xfrm>
          <a:off x="1217183" y="907909"/>
          <a:ext cx="10414000" cy="516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016429" y="204055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What Is CyVerse: </a:t>
            </a:r>
          </a:p>
          <a:p>
            <a:pPr lvl="1"/>
            <a:r>
              <a:rPr lang="en-US" dirty="0" smtClean="0"/>
              <a:t>Provides life scientists a computational infrastructure to manage, and analyze their data</a:t>
            </a:r>
          </a:p>
          <a:p>
            <a:r>
              <a:rPr lang="en-US" dirty="0" smtClean="0"/>
              <a:t>Vision:</a:t>
            </a:r>
          </a:p>
          <a:p>
            <a:pPr lvl="1"/>
            <a:r>
              <a:rPr lang="en-US" dirty="0" smtClean="0"/>
              <a:t>Transforming </a:t>
            </a:r>
            <a:r>
              <a:rPr lang="en-US" dirty="0"/>
              <a:t>science through data-driven </a:t>
            </a:r>
            <a:r>
              <a:rPr lang="en-US" dirty="0" smtClean="0"/>
              <a:t>discovery</a:t>
            </a:r>
          </a:p>
          <a:p>
            <a:r>
              <a:rPr lang="en-US" dirty="0" smtClean="0"/>
              <a:t>Mission statement: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design, deploy, and expand a national cyberinfrastructure for life sciences research and train scientists in its </a:t>
            </a:r>
            <a:r>
              <a:rPr lang="en-US" dirty="0" smtClean="0"/>
              <a:t>use</a:t>
            </a:r>
          </a:p>
        </p:txBody>
      </p:sp>
      <p:pic>
        <p:nvPicPr>
          <p:cNvPr id="6" name="Picture 5" descr="cyverse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" y="664698"/>
            <a:ext cx="6015030" cy="1308999"/>
          </a:xfrm>
          <a:prstGeom prst="rect">
            <a:avLst/>
          </a:prstGeom>
        </p:spPr>
      </p:pic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8" y="2896382"/>
            <a:ext cx="5874942" cy="3303043"/>
          </a:xfrm>
          <a:prstGeom prst="rect">
            <a:avLst/>
          </a:prstGeom>
        </p:spPr>
      </p:pic>
      <p:pic>
        <p:nvPicPr>
          <p:cNvPr id="3" name="Picture 2" descr="FemaleTyp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9" y="311245"/>
            <a:ext cx="5182209" cy="3454806"/>
          </a:xfrm>
          <a:prstGeom prst="rect">
            <a:avLst/>
          </a:prstGeom>
        </p:spPr>
      </p:pic>
      <p:pic>
        <p:nvPicPr>
          <p:cNvPr id="4" name="Picture 3" descr="DataEarth-Abo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15" y="1158784"/>
            <a:ext cx="5214097" cy="4027890"/>
          </a:xfrm>
          <a:prstGeom prst="rect">
            <a:avLst/>
          </a:prstGeom>
        </p:spPr>
      </p:pic>
      <p:pic>
        <p:nvPicPr>
          <p:cNvPr id="8" name="Picture 4" descr="ua_logo_l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nasa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ZSGC_sunse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79102182"/>
              </p:ext>
            </p:extLst>
          </p:nvPr>
        </p:nvGraphicFramePr>
        <p:xfrm>
          <a:off x="736601" y="719666"/>
          <a:ext cx="10791824" cy="579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09127" y="64624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Aim &amp; Methods: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Aim: Demonstrate relevance and importance of STEM-related fields through Interdisciplinary Approach</a:t>
            </a:r>
            <a:endParaRPr lang="en-US" sz="3200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9344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DNA Subway: Blue Line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t="22547" r="17509" b="12952"/>
          <a:stretch/>
        </p:blipFill>
        <p:spPr>
          <a:xfrm>
            <a:off x="3605134" y="1743477"/>
            <a:ext cx="7734707" cy="4241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t="21784" r="17929" b="13089"/>
          <a:stretch/>
        </p:blipFill>
        <p:spPr>
          <a:xfrm>
            <a:off x="2223856" y="1456430"/>
            <a:ext cx="7690150" cy="4297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t="9178" r="13889" b="2113"/>
          <a:stretch/>
        </p:blipFill>
        <p:spPr>
          <a:xfrm>
            <a:off x="579622" y="1284948"/>
            <a:ext cx="6883732" cy="4712434"/>
          </a:xfrm>
          <a:prstGeom prst="rect">
            <a:avLst/>
          </a:prstGeom>
        </p:spPr>
      </p:pic>
      <p:pic>
        <p:nvPicPr>
          <p:cNvPr id="10" name="Picture 4" descr="ua_logo_l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asa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5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Survey Results: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94% of students learned something new</a:t>
            </a:r>
          </a:p>
          <a:p>
            <a:r>
              <a:rPr lang="en-US" dirty="0" smtClean="0"/>
              <a:t>66% of students chose Binary Code and DNA Activity as their favorite part of the presentation</a:t>
            </a:r>
          </a:p>
          <a:p>
            <a:r>
              <a:rPr lang="en-US" i="1" dirty="0" smtClean="0"/>
              <a:t>Significant</a:t>
            </a:r>
            <a:r>
              <a:rPr lang="en-US" dirty="0" smtClean="0"/>
              <a:t> increase in interest in Computer Science after outreach activities (38%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67%)</a:t>
            </a:r>
          </a:p>
          <a:p>
            <a:r>
              <a:rPr lang="en-US" dirty="0" smtClean="0"/>
              <a:t>95% of student thought that the PowerPoint was presented “very well” </a:t>
            </a:r>
          </a:p>
          <a:p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307682"/>
              </p:ext>
            </p:extLst>
          </p:nvPr>
        </p:nvGraphicFramePr>
        <p:xfrm>
          <a:off x="390579" y="1154587"/>
          <a:ext cx="11404599" cy="451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836343"/>
              </p:ext>
            </p:extLst>
          </p:nvPr>
        </p:nvGraphicFramePr>
        <p:xfrm>
          <a:off x="1217183" y="907909"/>
          <a:ext cx="10414000" cy="516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275" y="0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2" y="6318826"/>
            <a:ext cx="632853" cy="53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748" y="6332563"/>
            <a:ext cx="613892" cy="5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780334" y="6236842"/>
            <a:ext cx="362029" cy="6211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264</TotalTime>
  <Words>510</Words>
  <Application>Microsoft Office PowerPoint</Application>
  <PresentationFormat>Widescreen</PresentationFormat>
  <Paragraphs>93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Generic New Slide</vt:lpstr>
      <vt:lpstr>Welcome to the Cyber Universe:  Engaging High School Students in STEM Disciplines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S P</cp:lastModifiedBy>
  <cp:revision>39</cp:revision>
  <dcterms:created xsi:type="dcterms:W3CDTF">2016-02-11T16:59:42Z</dcterms:created>
  <dcterms:modified xsi:type="dcterms:W3CDTF">2016-04-06T18:17:22Z</dcterms:modified>
</cp:coreProperties>
</file>